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346" r:id="rId3"/>
    <p:sldId id="347" r:id="rId4"/>
    <p:sldId id="357" r:id="rId5"/>
    <p:sldId id="348" r:id="rId6"/>
    <p:sldId id="352" r:id="rId7"/>
    <p:sldId id="354" r:id="rId8"/>
    <p:sldId id="355" r:id="rId9"/>
    <p:sldId id="360" r:id="rId10"/>
    <p:sldId id="362" r:id="rId11"/>
    <p:sldId id="375" r:id="rId12"/>
    <p:sldId id="350" r:id="rId13"/>
    <p:sldId id="364" r:id="rId14"/>
    <p:sldId id="367" r:id="rId15"/>
    <p:sldId id="369" r:id="rId16"/>
    <p:sldId id="371" r:id="rId17"/>
    <p:sldId id="365" r:id="rId18"/>
    <p:sldId id="378" r:id="rId19"/>
    <p:sldId id="368" r:id="rId20"/>
    <p:sldId id="370" r:id="rId21"/>
    <p:sldId id="345" r:id="rId2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312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-6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aia.cs.umass.edu/kurose_ross/videos/1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Just as a counter point to packet switching.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We will not be talking about further about circuit switched networks.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The telephone network is the primary example of a circuit switched network.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Circuit Switching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A dedicated communication channel increases the quality of communication.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Guaranteed data rate</a:t>
            </a:r>
          </a:p>
          <a:p>
            <a:pPr marL="342900" marR="0" lvl="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circuit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Inefficient use of bandwidth 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Resources are not utilized fully.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E.g. silent time wastes bandwidth because it cannot be used by others who may want more.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Circuit switching is expensive.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5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We’ll see that the process of transporting you and your baggage from one location to another is similar to transporting a message from one application to another.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metaphor isn’t perfect… they never are…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its good enough to be useful.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I’m going to stretch it here and there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Some things will not quite be exactly like they happen in practice.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they will be close enough to be plausible and hopefully illustrative.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 and your baggage go through a process at the source of your trip.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specify your intended destination by purchasing a ticket.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have a ticket and are ready to travel you can check a bag at the airport.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check your bag, you proceed to a gate and get to load onto the plane.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proceeds to a runway for takeoff.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flies through the air to the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the plane arrives at the destination, everything that was done to make the actual transport possible must be undone.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lands on a runway and proceeds to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unload from the plane at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proceed to baggage claim and collect your checked baggage.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Then if something were to have gone wrong you would interact with a customer service (or ticket agent) again.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7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process-oriented view is pretty easy to follow.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the service-oriented view is more useful when thinking about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gets at the heart of how abstractions are used in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way this works is that each layer provides a service by using the layers below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For example, the ticketing service as gets you and your bags from source to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of course doesn’t do all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lower-level services to accomplish that.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 point is that we can think of it as doing all of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sell us a ticket from A to B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Then use the service below (the abstraction) to take care of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ticketing service can handle ticketing issues at the source or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ticketing service does not know: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where your bags will be checked, retrieved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gates that will be used for boarding and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 that will be used for takeoff or landing.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let the other services handle that (abstraction).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can think of the baggage service similarly.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your bags on the plane at the source and off of the plane at the destination (hopefully)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it doesn’t do it all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lower level services (abstractions) below to do </a:t>
            </a:r>
            <a:r>
              <a:rPr lang="en-US" dirty="0" err="1"/>
              <a:t>everhting</a:t>
            </a:r>
            <a:r>
              <a:rPr lang="en-US" dirty="0"/>
              <a:t> between getting the bags on the plane and getting the bags off of the plane..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baggage service does not know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what gate will be used for boarding /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runways that will be used for takeoff and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Similarly for the gate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 on and off of the plane and then use the services (abstraction) to handle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the runway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the plane into the air or onto the ground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 level services for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47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Each service adds some additional information that is useful and meaningful to the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example: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ticketing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When you buy a ticket you get a source and a destination and a confirmation number.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This information is useful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when you check in at the airport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and if you need to discuss a complaint with a ticketing agent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Notice that this information is meaningful to both ends of  this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baggage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Attaches a bag tag to your baggage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information on it that will (hopefully) get your bag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To the correct plane for departure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From the plane to the correct baggage carrousel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this information is meaningful to both ends of the baggage service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- But notice that it is not really useful to any higher level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gate service assigns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gate that will be used for 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gate that will be used when unloading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runway service assigns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runway for takeoff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runway that will be used for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flight service transports you (the message) from the source to the destination along some route.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Notice that in each case, the information added is useful to that service but not to any service above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We’ll see this is the case with networking as well.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the advantage that lower level services can be changed w/o impacting higher level services.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E.g. Change 747 for DC10 aircraft – no problem.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adapted from: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http://gaia.cs.umass.edu/kurose_ross/videos/1/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Application:</a:t>
            </a:r>
          </a:p>
          <a:p>
            <a:r>
              <a:rPr lang="en-US" dirty="0"/>
              <a:t>  - Writes a message to the destination.</a:t>
            </a:r>
          </a:p>
          <a:p>
            <a:r>
              <a:rPr lang="en-US" dirty="0"/>
              <a:t>  - Puts the message in an envelope.</a:t>
            </a:r>
          </a:p>
          <a:p>
            <a:r>
              <a:rPr lang="en-US" dirty="0"/>
              <a:t>  - Writes own name and name of destination application and destination machine on the envelope.</a:t>
            </a:r>
          </a:p>
          <a:p>
            <a:r>
              <a:rPr lang="en-US" dirty="0"/>
              <a:t>  - Hand envelope to source machine.</a:t>
            </a:r>
          </a:p>
          <a:p>
            <a:endParaRPr lang="en-US" dirty="0"/>
          </a:p>
          <a:p>
            <a:r>
              <a:rPr lang="en-US" dirty="0"/>
              <a:t>Source Machine:</a:t>
            </a:r>
          </a:p>
          <a:p>
            <a:r>
              <a:rPr lang="en-US" dirty="0"/>
              <a:t>  - Write own name on the envelope</a:t>
            </a:r>
          </a:p>
          <a:p>
            <a:r>
              <a:rPr lang="en-US" dirty="0"/>
              <a:t>  - Places envelope inside of another envelope.</a:t>
            </a:r>
          </a:p>
          <a:p>
            <a:r>
              <a:rPr lang="en-US" dirty="0"/>
              <a:t>  - Write name of destination machine on the envelope.</a:t>
            </a:r>
          </a:p>
          <a:p>
            <a:r>
              <a:rPr lang="en-US" dirty="0"/>
              <a:t>  - Hand it to the access point.</a:t>
            </a:r>
          </a:p>
          <a:p>
            <a:endParaRPr lang="en-US" dirty="0"/>
          </a:p>
          <a:p>
            <a:r>
              <a:rPr lang="en-US" dirty="0"/>
              <a:t>Source Access Point:</a:t>
            </a:r>
          </a:p>
          <a:p>
            <a:r>
              <a:rPr lang="en-US" dirty="0"/>
              <a:t>  - Place envelope inside another envelope.</a:t>
            </a:r>
          </a:p>
          <a:p>
            <a:r>
              <a:rPr lang="en-US" dirty="0"/>
              <a:t>  - Write name of an adjacent router on envelope.</a:t>
            </a:r>
          </a:p>
          <a:p>
            <a:r>
              <a:rPr lang="en-US" dirty="0"/>
              <a:t>  - Hand that router the envelope.</a:t>
            </a:r>
          </a:p>
          <a:p>
            <a:endParaRPr lang="en-US" dirty="0"/>
          </a:p>
          <a:p>
            <a:r>
              <a:rPr lang="en-US" dirty="0"/>
              <a:t>Router:</a:t>
            </a:r>
          </a:p>
          <a:p>
            <a:r>
              <a:rPr lang="en-US" dirty="0"/>
              <a:t>  - Open the envelope and remove inner envelope.</a:t>
            </a:r>
          </a:p>
          <a:p>
            <a:r>
              <a:rPr lang="en-US" dirty="0"/>
              <a:t>  - Read name of destination.</a:t>
            </a:r>
          </a:p>
          <a:p>
            <a:r>
              <a:rPr lang="en-US" dirty="0"/>
              <a:t>  - Place in another envelope.</a:t>
            </a:r>
          </a:p>
          <a:p>
            <a:r>
              <a:rPr lang="en-US" dirty="0"/>
              <a:t>  - Write name of a router that is closer to the destination on envelope.</a:t>
            </a:r>
          </a:p>
          <a:p>
            <a:r>
              <a:rPr lang="en-US" dirty="0"/>
              <a:t>  - Hand that router the envelope.</a:t>
            </a:r>
          </a:p>
          <a:p>
            <a:r>
              <a:rPr lang="en-US" dirty="0"/>
              <a:t>  - Repeat until envelope is handed to destination access point.</a:t>
            </a:r>
          </a:p>
          <a:p>
            <a:endParaRPr lang="en-US" dirty="0"/>
          </a:p>
          <a:p>
            <a:r>
              <a:rPr lang="en-US" dirty="0"/>
              <a:t>Destination Access Point</a:t>
            </a:r>
          </a:p>
          <a:p>
            <a:r>
              <a:rPr lang="en-US" dirty="0"/>
              <a:t>  - Open envelope and remove inner envelope.</a:t>
            </a:r>
          </a:p>
          <a:p>
            <a:r>
              <a:rPr lang="en-US" dirty="0"/>
              <a:t>  - Hand envelope to the named destination machine.</a:t>
            </a:r>
          </a:p>
          <a:p>
            <a:endParaRPr lang="en-US" dirty="0"/>
          </a:p>
          <a:p>
            <a:r>
              <a:rPr lang="en-US" dirty="0"/>
              <a:t>Destination Machine</a:t>
            </a:r>
          </a:p>
          <a:p>
            <a:r>
              <a:rPr lang="en-US" dirty="0"/>
              <a:t>  - Open envelope and remove the inner envelope.</a:t>
            </a:r>
          </a:p>
          <a:p>
            <a:r>
              <a:rPr lang="en-US" dirty="0"/>
              <a:t>  - Hand envelope to the named application.</a:t>
            </a:r>
          </a:p>
          <a:p>
            <a:endParaRPr lang="en-US" dirty="0"/>
          </a:p>
          <a:p>
            <a:r>
              <a:rPr lang="en-US" dirty="0"/>
              <a:t>Destination Application</a:t>
            </a:r>
          </a:p>
          <a:p>
            <a:r>
              <a:rPr lang="en-US" dirty="0"/>
              <a:t> - Open the envelope and read the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72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3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thing happens in computer networks.</a:t>
            </a:r>
          </a:p>
          <a:p>
            <a:endParaRPr lang="en-US" dirty="0"/>
          </a:p>
          <a:p>
            <a:r>
              <a:rPr lang="en-US" dirty="0"/>
              <a:t>There are layers and each layer defines a service.</a:t>
            </a:r>
          </a:p>
          <a:p>
            <a:r>
              <a:rPr lang="en-US" dirty="0"/>
              <a:t>  - Each service adds some information</a:t>
            </a:r>
          </a:p>
          <a:p>
            <a:r>
              <a:rPr lang="en-US" dirty="0"/>
              <a:t>  - And then uses the next lower layer as an abstraction to perform that service.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  - The source application knows:</a:t>
            </a:r>
          </a:p>
          <a:p>
            <a:r>
              <a:rPr lang="en-US" dirty="0"/>
              <a:t>    - What it wants to send, where it is being sent from and where it wants to send it to.</a:t>
            </a:r>
          </a:p>
          <a:p>
            <a:r>
              <a:rPr lang="en-US" dirty="0"/>
              <a:t>    - Like you purchasing an airline ticket and getting assigned a source and destination and confirmation number.</a:t>
            </a:r>
          </a:p>
          <a:p>
            <a:r>
              <a:rPr lang="en-US" dirty="0"/>
              <a:t>  - The source application does not know:</a:t>
            </a:r>
          </a:p>
          <a:p>
            <a:r>
              <a:rPr lang="en-US" dirty="0"/>
              <a:t>     - How to get that message to the application at the destination.</a:t>
            </a:r>
          </a:p>
          <a:p>
            <a:r>
              <a:rPr lang="en-US" dirty="0"/>
              <a:t>     - But it doesn’t need to…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The application layer adds its information and passes the message off to the transport layer</a:t>
            </a:r>
          </a:p>
          <a:p>
            <a:r>
              <a:rPr lang="en-US" dirty="0"/>
              <a:t>The transport layer adds its information and passes it off to the network layer</a:t>
            </a:r>
          </a:p>
          <a:p>
            <a:r>
              <a:rPr lang="en-US" dirty="0"/>
              <a:t>The network layer adds its information and passes it off to the link layer</a:t>
            </a:r>
          </a:p>
          <a:p>
            <a:r>
              <a:rPr lang="en-US" dirty="0"/>
              <a:t>The link layer adds its information and passes it off to the physical layer</a:t>
            </a:r>
          </a:p>
          <a:p>
            <a:endParaRPr lang="en-US" dirty="0"/>
          </a:p>
          <a:p>
            <a:r>
              <a:rPr lang="en-US" dirty="0"/>
              <a:t>The physical layer transfers the message to a router…</a:t>
            </a:r>
          </a:p>
          <a:p>
            <a:r>
              <a:rPr lang="en-US" dirty="0"/>
              <a:t>  - The router will need to rewrite some of the information in order to pass it along to the next </a:t>
            </a:r>
            <a:r>
              <a:rPr lang="en-US" dirty="0" err="1"/>
              <a:t>rounter</a:t>
            </a:r>
            <a:endParaRPr lang="en-US" dirty="0"/>
          </a:p>
          <a:p>
            <a:r>
              <a:rPr lang="en-US" dirty="0"/>
              <a:t>    - This would be like a flight with layovers</a:t>
            </a:r>
          </a:p>
          <a:p>
            <a:r>
              <a:rPr lang="en-US" dirty="0"/>
              <a:t>    - There is landing runway and deplaning at the arrival gate</a:t>
            </a:r>
          </a:p>
          <a:p>
            <a:r>
              <a:rPr lang="en-US" dirty="0"/>
              <a:t>    - Then a new departure gate and arrival assigned</a:t>
            </a:r>
          </a:p>
          <a:p>
            <a:r>
              <a:rPr lang="en-US" dirty="0"/>
              <a:t>    - And a new takeoff and landing runway is assigned</a:t>
            </a:r>
          </a:p>
          <a:p>
            <a:r>
              <a:rPr lang="en-US" dirty="0"/>
              <a:t>    - And a new flight route is plotted.</a:t>
            </a:r>
          </a:p>
          <a:p>
            <a:r>
              <a:rPr lang="en-US" dirty="0"/>
              <a:t>  - But you don’t have to claim and recheck your bags, or get a new ticket.</a:t>
            </a:r>
          </a:p>
          <a:p>
            <a:endParaRPr lang="en-US" dirty="0"/>
          </a:p>
          <a:p>
            <a:r>
              <a:rPr lang="en-US" dirty="0"/>
              <a:t>It may require several hops to get to the </a:t>
            </a:r>
          </a:p>
          <a:p>
            <a:r>
              <a:rPr lang="en-US" dirty="0"/>
              <a:t>Then when the destination machine is reached</a:t>
            </a:r>
          </a:p>
          <a:p>
            <a:r>
              <a:rPr lang="en-US" dirty="0"/>
              <a:t>  - It removes the information from each layer</a:t>
            </a:r>
          </a:p>
          <a:p>
            <a:r>
              <a:rPr lang="en-US" dirty="0"/>
              <a:t>  - and ultimately delivers the message to the application.</a:t>
            </a:r>
          </a:p>
          <a:p>
            <a:endParaRPr lang="en-US" dirty="0"/>
          </a:p>
          <a:p>
            <a:r>
              <a:rPr lang="en-US" dirty="0"/>
              <a:t>So from the perspective of the applications, they are talking directly to each other.</a:t>
            </a:r>
          </a:p>
          <a:p>
            <a:r>
              <a:rPr lang="en-US" dirty="0"/>
              <a:t>  - They are unaware of the information that is being added and removed.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 and other layer information becomes the data being transferred by the next lower service.</a:t>
            </a:r>
          </a:p>
          <a:p>
            <a:r>
              <a:rPr lang="en-US" dirty="0"/>
              <a:t>  - This is like placing the message in the envelope</a:t>
            </a:r>
          </a:p>
          <a:p>
            <a:r>
              <a:rPr lang="en-US" dirty="0"/>
              <a:t>  - and that envelope in another envelope</a:t>
            </a:r>
          </a:p>
          <a:p>
            <a:r>
              <a:rPr lang="en-US" dirty="0"/>
              <a:t>  - and so on.</a:t>
            </a:r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r>
              <a:rPr lang="en-US" dirty="0"/>
              <a:t>Transport Layer would be like:</a:t>
            </a:r>
          </a:p>
          <a:p>
            <a:r>
              <a:rPr lang="en-US" dirty="0"/>
              <a:t>  - OS on source deciding the message is too large and breaking it into smaller chunks.</a:t>
            </a:r>
          </a:p>
          <a:p>
            <a:r>
              <a:rPr lang="en-US" dirty="0"/>
              <a:t>    - Could have torn the message in two and put it into two envelopes and numbered them.</a:t>
            </a:r>
          </a:p>
          <a:p>
            <a:r>
              <a:rPr lang="en-US" dirty="0"/>
              <a:t>    - Then put each of those in its own envelope labeled with the destination machine.</a:t>
            </a:r>
          </a:p>
          <a:p>
            <a:r>
              <a:rPr lang="en-US" dirty="0"/>
              <a:t>  - OS at destination</a:t>
            </a:r>
          </a:p>
          <a:p>
            <a:r>
              <a:rPr lang="en-US" dirty="0"/>
              <a:t>    - Collects packets and reassembles them into the message</a:t>
            </a:r>
          </a:p>
          <a:p>
            <a:r>
              <a:rPr lang="en-US" dirty="0"/>
              <a:t>    - Delivers the message to the application.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Layer was like each router</a:t>
            </a:r>
          </a:p>
          <a:p>
            <a:r>
              <a:rPr lang="en-US" dirty="0"/>
              <a:t>  - Opened the envelope it received to see where the message was headed.</a:t>
            </a:r>
          </a:p>
          <a:p>
            <a:r>
              <a:rPr lang="en-US" dirty="0"/>
              <a:t>  - Found a router that is closer to the destination</a:t>
            </a:r>
          </a:p>
          <a:p>
            <a:r>
              <a:rPr lang="en-US" dirty="0"/>
              <a:t>  - Put the message in an envelope with the address of that router</a:t>
            </a:r>
          </a:p>
          <a:p>
            <a:endParaRPr lang="en-US" dirty="0"/>
          </a:p>
          <a:p>
            <a:r>
              <a:rPr lang="en-US" dirty="0"/>
              <a:t>Link Layer</a:t>
            </a:r>
          </a:p>
          <a:p>
            <a:r>
              <a:rPr lang="en-US" dirty="0"/>
              <a:t>  - We ignored this in our activity.</a:t>
            </a:r>
          </a:p>
          <a:p>
            <a:r>
              <a:rPr lang="en-US" dirty="0"/>
              <a:t>  - This would be sort of like translating the name of the next router to its physical location</a:t>
            </a:r>
          </a:p>
          <a:p>
            <a:r>
              <a:rPr lang="en-US" dirty="0"/>
              <a:t>    - Look at the name, and then translate that to, hand this to your right.</a:t>
            </a:r>
          </a:p>
          <a:p>
            <a:endParaRPr lang="en-US" dirty="0"/>
          </a:p>
          <a:p>
            <a:r>
              <a:rPr lang="en-US" dirty="0"/>
              <a:t>Physical Layer</a:t>
            </a:r>
          </a:p>
          <a:p>
            <a:r>
              <a:rPr lang="en-US" dirty="0"/>
              <a:t>  - We also ignored this in our activity.</a:t>
            </a:r>
          </a:p>
          <a:p>
            <a:r>
              <a:rPr lang="en-US" dirty="0"/>
              <a:t>  - It would be sort of like </a:t>
            </a:r>
          </a:p>
          <a:p>
            <a:r>
              <a:rPr lang="en-US" dirty="0"/>
              <a:t>    - rewriting everything on and in all of the envelopes as a long string of 1’s and 0’s</a:t>
            </a:r>
          </a:p>
          <a:p>
            <a:r>
              <a:rPr lang="en-US" dirty="0"/>
              <a:t>    - then passing those 1’s and 0’s to the next device </a:t>
            </a:r>
          </a:p>
          <a:p>
            <a:r>
              <a:rPr lang="en-US" dirty="0"/>
              <a:t>    - then it would reassemble them into new envelopes with the same content and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8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not because you are expected to have an answer.</a:t>
            </a:r>
          </a:p>
          <a:p>
            <a:r>
              <a:rPr lang="en-US" dirty="0"/>
              <a:t>But just to get your perspectives and take stock of our starting point.</a:t>
            </a:r>
          </a:p>
          <a:p>
            <a:r>
              <a:rPr lang="en-US" dirty="0"/>
              <a:t>The materials will cover everything we are expected to know about networks.</a:t>
            </a:r>
          </a:p>
        </p:txBody>
      </p:sp>
    </p:spTree>
    <p:extLst>
      <p:ext uri="{BB962C8B-B14F-4D97-AF65-F5344CB8AC3E}">
        <p14:creationId xmlns:p14="http://schemas.microsoft.com/office/powerpoint/2010/main" val="375564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5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focus on the internet here.</a:t>
            </a:r>
          </a:p>
          <a:p>
            <a:r>
              <a:rPr lang="en-US" dirty="0"/>
              <a:t>  - It is a specific network.</a:t>
            </a:r>
          </a:p>
          <a:p>
            <a:r>
              <a:rPr lang="en-US" dirty="0"/>
              <a:t>  - There are lots of other types of networks and lots of other things to know.</a:t>
            </a:r>
          </a:p>
          <a:p>
            <a:r>
              <a:rPr lang="en-US" dirty="0"/>
              <a:t>  - The COMP 352 course on Networks is good for that.</a:t>
            </a:r>
          </a:p>
          <a:p>
            <a:r>
              <a:rPr lang="en-US" dirty="0"/>
              <a:t>  - Here we wan to </a:t>
            </a:r>
          </a:p>
          <a:p>
            <a:r>
              <a:rPr lang="en-US" dirty="0"/>
              <a:t>    - develop some understanding of how things fit together</a:t>
            </a:r>
          </a:p>
          <a:p>
            <a:r>
              <a:rPr lang="en-US" dirty="0"/>
              <a:t>    - build some intuition about how things work that will provide hooks for future learning.</a:t>
            </a:r>
          </a:p>
          <a:p>
            <a:endParaRPr lang="en-US" dirty="0"/>
          </a:p>
          <a:p>
            <a:r>
              <a:rPr lang="en-US" dirty="0"/>
              <a:t>Internet is a network of </a:t>
            </a:r>
            <a:r>
              <a:rPr lang="en-US" dirty="0" err="1"/>
              <a:t>neworks</a:t>
            </a:r>
            <a:r>
              <a:rPr lang="en-US" dirty="0"/>
              <a:t>.</a:t>
            </a:r>
          </a:p>
          <a:p>
            <a:r>
              <a:rPr lang="en-US" dirty="0"/>
              <a:t>  - Local area networks (LAN)</a:t>
            </a:r>
          </a:p>
          <a:p>
            <a:r>
              <a:rPr lang="en-US" dirty="0"/>
              <a:t>    - Cover a small geographical area</a:t>
            </a:r>
          </a:p>
          <a:p>
            <a:r>
              <a:rPr lang="en-US" dirty="0"/>
              <a:t>    - Run by one organization</a:t>
            </a:r>
          </a:p>
          <a:p>
            <a:r>
              <a:rPr lang="en-US" dirty="0"/>
              <a:t>      - enterprise network (businesses, e.g. the College)</a:t>
            </a:r>
          </a:p>
          <a:p>
            <a:r>
              <a:rPr lang="en-US" dirty="0"/>
              <a:t>      - home networks</a:t>
            </a:r>
          </a:p>
          <a:p>
            <a:r>
              <a:rPr lang="en-US" dirty="0"/>
              <a:t>      - A cell in a cellular data network</a:t>
            </a:r>
          </a:p>
          <a:p>
            <a:r>
              <a:rPr lang="en-US" dirty="0"/>
              <a:t>    - Short connections</a:t>
            </a:r>
          </a:p>
          <a:p>
            <a:r>
              <a:rPr lang="en-US" dirty="0"/>
              <a:t>      - wire, </a:t>
            </a:r>
            <a:r>
              <a:rPr lang="en-US" dirty="0" err="1"/>
              <a:t>WiFi</a:t>
            </a:r>
            <a:r>
              <a:rPr lang="en-US" dirty="0"/>
              <a:t>, cellular to cell tower.</a:t>
            </a:r>
          </a:p>
          <a:p>
            <a:endParaRPr lang="en-US" dirty="0"/>
          </a:p>
          <a:p>
            <a:r>
              <a:rPr lang="en-US" dirty="0"/>
              <a:t>  - Wide area networks (WAN)</a:t>
            </a:r>
          </a:p>
          <a:p>
            <a:r>
              <a:rPr lang="en-US" dirty="0"/>
              <a:t>    - Cover large geographic areas</a:t>
            </a:r>
          </a:p>
          <a:p>
            <a:r>
              <a:rPr lang="en-US" dirty="0"/>
              <a:t>    - Run by Internet service providers (ISPs)</a:t>
            </a:r>
          </a:p>
          <a:p>
            <a:r>
              <a:rPr lang="en-US" dirty="0"/>
              <a:t>    - Longer connections</a:t>
            </a:r>
          </a:p>
          <a:p>
            <a:r>
              <a:rPr lang="en-US" dirty="0"/>
              <a:t>      - Fiber-optic cables</a:t>
            </a:r>
          </a:p>
          <a:p>
            <a:endParaRPr lang="en-US" dirty="0"/>
          </a:p>
          <a:p>
            <a:r>
              <a:rPr lang="en-US" dirty="0"/>
              <a:t>Local traffic </a:t>
            </a:r>
          </a:p>
          <a:p>
            <a:r>
              <a:rPr lang="en-US" dirty="0"/>
              <a:t>  - Internal to the LAN</a:t>
            </a:r>
          </a:p>
          <a:p>
            <a:endParaRPr lang="en-US" dirty="0"/>
          </a:p>
          <a:p>
            <a:r>
              <a:rPr lang="en-US" dirty="0"/>
              <a:t>Internet traffic</a:t>
            </a:r>
          </a:p>
          <a:p>
            <a:r>
              <a:rPr lang="en-US" dirty="0"/>
              <a:t>  - Originates in a LAN</a:t>
            </a:r>
          </a:p>
          <a:p>
            <a:r>
              <a:rPr lang="en-US" dirty="0"/>
              <a:t>  - Leaves the LAN</a:t>
            </a:r>
          </a:p>
          <a:p>
            <a:r>
              <a:rPr lang="en-US" dirty="0"/>
              <a:t>  - Travels through the WAN</a:t>
            </a:r>
          </a:p>
          <a:p>
            <a:r>
              <a:rPr lang="en-US" dirty="0"/>
              <a:t>  - Arrives at a destination LAN</a:t>
            </a:r>
          </a:p>
          <a:p>
            <a:r>
              <a:rPr lang="en-US" dirty="0"/>
              <a:t>  - Delivered to destination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vocabulary that we’ll need.</a:t>
            </a:r>
          </a:p>
          <a:p>
            <a:endParaRPr lang="en-US" dirty="0"/>
          </a:p>
          <a:p>
            <a:r>
              <a:rPr lang="en-US" dirty="0"/>
              <a:t>End Systems:</a:t>
            </a:r>
          </a:p>
          <a:p>
            <a:r>
              <a:rPr lang="en-US" dirty="0"/>
              <a:t>  - Phones, laptops, desktops, servers</a:t>
            </a:r>
          </a:p>
          <a:p>
            <a:r>
              <a:rPr lang="en-US" dirty="0"/>
              <a:t>  - Refrigerators, microwaves, picture frames,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Source is the originator of a transmission</a:t>
            </a:r>
          </a:p>
          <a:p>
            <a:r>
              <a:rPr lang="en-US" dirty="0"/>
              <a:t>  - Destination is the target or recipient of a transmission.</a:t>
            </a:r>
          </a:p>
          <a:p>
            <a:endParaRPr lang="en-US" dirty="0"/>
          </a:p>
          <a:p>
            <a:r>
              <a:rPr lang="en-US" dirty="0"/>
              <a:t>Access Points:</a:t>
            </a:r>
          </a:p>
          <a:p>
            <a:r>
              <a:rPr lang="en-US" dirty="0"/>
              <a:t>  - Point where end system connects to the network.</a:t>
            </a:r>
          </a:p>
          <a:p>
            <a:r>
              <a:rPr lang="en-US" dirty="0"/>
              <a:t>  - Wired: Hubs (wired ethernet)</a:t>
            </a:r>
          </a:p>
          <a:p>
            <a:r>
              <a:rPr lang="en-US" dirty="0"/>
              <a:t>  - Wireless: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r>
              <a:rPr lang="en-US" dirty="0"/>
              <a:t>  - Broadcast to devices, wired to network.</a:t>
            </a:r>
          </a:p>
          <a:p>
            <a:endParaRPr lang="en-US" dirty="0"/>
          </a:p>
          <a:p>
            <a:r>
              <a:rPr lang="en-US" dirty="0"/>
              <a:t>Switches / Routers:</a:t>
            </a:r>
          </a:p>
          <a:p>
            <a:r>
              <a:rPr lang="en-US" dirty="0"/>
              <a:t>  - Internal to the network</a:t>
            </a:r>
          </a:p>
          <a:p>
            <a:r>
              <a:rPr lang="en-US" dirty="0"/>
              <a:t>  - Direct and control the flow of traffic.</a:t>
            </a:r>
          </a:p>
          <a:p>
            <a:r>
              <a:rPr lang="en-US" dirty="0"/>
              <a:t>  - Wired to access points and/or other routers</a:t>
            </a:r>
          </a:p>
          <a:p>
            <a:r>
              <a:rPr lang="en-US" dirty="0"/>
              <a:t>  - Small number of wired connections…</a:t>
            </a:r>
          </a:p>
          <a:p>
            <a:r>
              <a:rPr lang="en-US" dirty="0"/>
              <a:t>  - The edge router is the router where traffic leaves or arrives at the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7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0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applications:  Essentially to the applications it seems as if they are talking directly to each other.</a:t>
            </a:r>
          </a:p>
          <a:p>
            <a:r>
              <a:rPr lang="en-US" dirty="0"/>
              <a:t>  - They open a connection and exchange messages.</a:t>
            </a:r>
          </a:p>
          <a:p>
            <a:r>
              <a:rPr lang="en-US" dirty="0"/>
              <a:t>  - The rest of it is an abstraction that they use.</a:t>
            </a:r>
          </a:p>
          <a:p>
            <a:r>
              <a:rPr lang="en-US" dirty="0"/>
              <a:t>  - How the information gets from source to destination is not a concern of the application in this high level view.</a:t>
            </a:r>
          </a:p>
          <a:p>
            <a:endParaRPr lang="en-US" dirty="0"/>
          </a:p>
          <a:p>
            <a:r>
              <a:rPr lang="en-US" dirty="0"/>
              <a:t>  - E.g. Zoom on your machine talking to Zoom on another machine.</a:t>
            </a:r>
          </a:p>
          <a:p>
            <a:r>
              <a:rPr lang="en-US" dirty="0"/>
              <a:t>  - E.g. Browser on your machine talking to web server on another machine (HTTP)</a:t>
            </a:r>
          </a:p>
          <a:p>
            <a:r>
              <a:rPr lang="en-US" dirty="0"/>
              <a:t>  - E.g. Email program on your machine talking to the e-mail server on another machine (SMTP, IMAP)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to Process:</a:t>
            </a:r>
          </a:p>
          <a:p>
            <a:r>
              <a:rPr lang="en-US" dirty="0"/>
              <a:t>  - Within a machine there may be multiple programs “talking” to other programs on different machines.</a:t>
            </a:r>
          </a:p>
          <a:p>
            <a:r>
              <a:rPr lang="en-US" dirty="0"/>
              <a:t>    - Your machine may have a Zoom connection to zoom on another machine, </a:t>
            </a:r>
          </a:p>
          <a:p>
            <a:r>
              <a:rPr lang="en-US" dirty="0"/>
              <a:t>    - Your web browser may have multiple connections to web servers on other machines.</a:t>
            </a:r>
          </a:p>
          <a:p>
            <a:r>
              <a:rPr lang="en-US" dirty="0"/>
              <a:t>    - Your e-mail program may have multiple connections to mail servers on other machines. </a:t>
            </a:r>
          </a:p>
          <a:p>
            <a:r>
              <a:rPr lang="en-US" dirty="0"/>
              <a:t>  - We need a way to ensure that the incoming data from all of those connections gets to the correct process (application) within your machine.</a:t>
            </a:r>
          </a:p>
          <a:p>
            <a:r>
              <a:rPr lang="en-US" dirty="0"/>
              <a:t>  - Can think of this using an apartment building metaphor:</a:t>
            </a:r>
          </a:p>
          <a:p>
            <a:r>
              <a:rPr lang="en-US" dirty="0"/>
              <a:t>    - If we think of each machine as an apartment building</a:t>
            </a:r>
          </a:p>
          <a:p>
            <a:r>
              <a:rPr lang="en-US" dirty="0"/>
              <a:t>      - It has an address.</a:t>
            </a:r>
          </a:p>
          <a:p>
            <a:r>
              <a:rPr lang="en-US" dirty="0"/>
              <a:t>      - then each process will have an apartment number within the building.</a:t>
            </a:r>
          </a:p>
          <a:p>
            <a:r>
              <a:rPr lang="en-US" dirty="0"/>
              <a:t>  - The Transfer Control Protocol (TCP) or User Datagram Protocol (UDP) is responsible for that.</a:t>
            </a:r>
          </a:p>
          <a:p>
            <a:r>
              <a:rPr lang="en-US" dirty="0"/>
              <a:t>    - HTTP uses TCP</a:t>
            </a:r>
          </a:p>
          <a:p>
            <a:r>
              <a:rPr lang="en-US" dirty="0"/>
              <a:t>    - Video streaming would used UDP</a:t>
            </a:r>
          </a:p>
          <a:p>
            <a:r>
              <a:rPr lang="en-US" dirty="0"/>
              <a:t>    - More on those later.</a:t>
            </a:r>
          </a:p>
          <a:p>
            <a:endParaRPr lang="en-US" dirty="0"/>
          </a:p>
          <a:p>
            <a:r>
              <a:rPr lang="en-US" dirty="0"/>
              <a:t>Host to Host:</a:t>
            </a:r>
          </a:p>
          <a:p>
            <a:r>
              <a:rPr lang="en-US" dirty="0"/>
              <a:t>  - Ultimately, though the information being transported between two end systems (hosts) it must move along a path through other nodes.</a:t>
            </a:r>
          </a:p>
          <a:p>
            <a:r>
              <a:rPr lang="en-US" dirty="0"/>
              <a:t>    - E.g. Zoom – what path does the information take to get between these machines?</a:t>
            </a:r>
          </a:p>
          <a:p>
            <a:r>
              <a:rPr lang="en-US" dirty="0"/>
              <a:t>  - The Internet Protocol (IP) is responsible for that.</a:t>
            </a:r>
          </a:p>
          <a:p>
            <a:r>
              <a:rPr lang="en-US" dirty="0"/>
              <a:t>    - More on IP later.</a:t>
            </a:r>
          </a:p>
          <a:p>
            <a:r>
              <a:rPr lang="en-US" dirty="0"/>
              <a:t>  - Metaphorically this is like a letter being delivered from one address to another (to the building but not to the apartment.)</a:t>
            </a:r>
          </a:p>
          <a:p>
            <a:endParaRPr lang="en-US" dirty="0"/>
          </a:p>
          <a:p>
            <a:r>
              <a:rPr lang="en-US" dirty="0"/>
              <a:t>Across a Single Link</a:t>
            </a:r>
          </a:p>
          <a:p>
            <a:r>
              <a:rPr lang="en-US" dirty="0"/>
              <a:t>  - In order to move along a path from  from end system to end system it must be able to move between two nodes.</a:t>
            </a:r>
          </a:p>
          <a:p>
            <a:r>
              <a:rPr lang="en-US" dirty="0"/>
              <a:t>  - It is then just moved between pairs of nodes all along the path from source to destination.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9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Packet 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This ensures reliable communication - Packets are rerouted in case of any problems..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Sharing - packet switching makes use of available bandwidth efficiently.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cost-effective.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Packet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the network becomes overloaded, packets are delayed or discarded, or dropped.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not secured if security protocols are not used during packet transmission.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4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Hugely fault tolerant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Decentralized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specifically to mitigate impact of nuclear attack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ARPANET - Advanced Research Projects Agency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9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7/10/circuitswitching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9/06/packet-switching-brand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NA1 – Network Abstractions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3938-D588-331A-5E8F-BF1147D9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978" y="177113"/>
            <a:ext cx="4944300" cy="645300"/>
          </a:xfrm>
        </p:spPr>
        <p:txBody>
          <a:bodyPr/>
          <a:lstStyle/>
          <a:p>
            <a:r>
              <a:rPr lang="en-US" sz="2800" dirty="0"/>
              <a:t>Circuit Switched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A55E-FED6-0D61-B4E1-78A52456BC4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535E3F-3957-460E-7915-B63FBF60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233" y="1122474"/>
            <a:ext cx="7049791" cy="3126223"/>
          </a:xfrm>
        </p:spPr>
        <p:txBody>
          <a:bodyPr/>
          <a:lstStyle/>
          <a:p>
            <a:r>
              <a:rPr lang="en-US" sz="2400" dirty="0"/>
              <a:t>In a </a:t>
            </a:r>
            <a:r>
              <a:rPr lang="en-US" sz="2400" b="1" i="1" dirty="0"/>
              <a:t>Circuit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Dedicated circuits are allocated to each connection.</a:t>
            </a:r>
          </a:p>
          <a:p>
            <a:pPr lvl="1"/>
            <a:r>
              <a:rPr lang="en-US" sz="1800" dirty="0"/>
              <a:t>Circuits are maintained for as long as the connection is open.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C64864E-7CC5-3D81-85CD-C40BF6592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4517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C742F4BE-8467-D1D0-FA05-03DB2CAA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942" y="2584134"/>
            <a:ext cx="5232115" cy="22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D8AE49-5F3D-E8AF-E430-C7641F6CC830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870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FD339F9-7629-AEF7-83D5-3F282DA1F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Layers (Abstractions)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6879-07BC-7AFC-DD2B-EF4CC8C484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34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1FD95E-2AF2-2EEC-834C-A9BD2DD5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you and your baggage from one place to another.</a:t>
            </a:r>
          </a:p>
          <a:p>
            <a:pPr lvl="1"/>
            <a:r>
              <a:rPr lang="en-US" sz="2000" b="1" dirty="0"/>
              <a:t>A process-oriented view.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9913BD-B6CC-B6FF-3EEA-6E645395DEE7}"/>
              </a:ext>
            </a:extLst>
          </p:cNvPr>
          <p:cNvGrpSpPr/>
          <p:nvPr/>
        </p:nvGrpSpPr>
        <p:grpSpPr>
          <a:xfrm>
            <a:off x="1466636" y="1952089"/>
            <a:ext cx="6478887" cy="3010329"/>
            <a:chOff x="1466636" y="1952089"/>
            <a:chExt cx="6478887" cy="3010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9C94E3-CF6D-3CD4-A6C8-DD79ECB8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636" y="1952089"/>
              <a:ext cx="6478887" cy="30103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493131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57BA-A39E-416D-4553-421981C4CBF2}"/>
                </a:ext>
              </a:extLst>
            </p:cNvPr>
            <p:cNvSpPr txBox="1"/>
            <p:nvPr/>
          </p:nvSpPr>
          <p:spPr>
            <a:xfrm>
              <a:off x="4675257" y="4444588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FBCE4-59BB-975E-1E35-08AB1285D757}"/>
                </a:ext>
              </a:extLst>
            </p:cNvPr>
            <p:cNvSpPr txBox="1"/>
            <p:nvPr/>
          </p:nvSpPr>
          <p:spPr>
            <a:xfrm>
              <a:off x="6919027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D53BDA-A25E-2975-840F-D4E16E2E6810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7798D-F269-9736-9E17-2DAF33DE3D58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E1367-A4E2-2EF2-FB81-BACFC995E82B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90525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8D918-4E19-D9C6-830D-B70F2A95D9FE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17234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5EA8B4-5F26-DEA2-240C-7BE9FDCD343A}"/>
              </a:ext>
            </a:extLst>
          </p:cNvPr>
          <p:cNvGrpSpPr/>
          <p:nvPr/>
        </p:nvGrpSpPr>
        <p:grpSpPr>
          <a:xfrm>
            <a:off x="3431829" y="2134725"/>
            <a:ext cx="2406431" cy="493123"/>
            <a:chOff x="3431829" y="2134725"/>
            <a:chExt cx="2406431" cy="4931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11E47-7CE9-4C29-60EB-58AB07F01A01}"/>
                </a:ext>
              </a:extLst>
            </p:cNvPr>
            <p:cNvSpPr txBox="1"/>
            <p:nvPr/>
          </p:nvSpPr>
          <p:spPr>
            <a:xfrm rot="20746862">
              <a:off x="3431829" y="2216917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MDT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D5BC9-D544-4E65-52A7-5CDD6DBB42A3}"/>
                </a:ext>
              </a:extLst>
            </p:cNvPr>
            <p:cNvSpPr txBox="1"/>
            <p:nvPr/>
          </p:nvSpPr>
          <p:spPr>
            <a:xfrm rot="1004740">
              <a:off x="5143839" y="2227738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ORD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5170-4FF4-1F6B-3BAD-0B3D5A86A6A7}"/>
                </a:ext>
              </a:extLst>
            </p:cNvPr>
            <p:cNvSpPr txBox="1"/>
            <p:nvPr/>
          </p:nvSpPr>
          <p:spPr>
            <a:xfrm>
              <a:off x="4200359" y="2134725"/>
              <a:ext cx="943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Q74B9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C6580-C9EC-15E1-D106-34963005FCFA}"/>
              </a:ext>
            </a:extLst>
          </p:cNvPr>
          <p:cNvGrpSpPr/>
          <p:nvPr/>
        </p:nvGrpSpPr>
        <p:grpSpPr>
          <a:xfrm>
            <a:off x="3376776" y="2698088"/>
            <a:ext cx="2774477" cy="455214"/>
            <a:chOff x="3376776" y="2698088"/>
            <a:chExt cx="2774477" cy="455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A1395B-531F-32E7-F3E7-E43179CB5E6B}"/>
                </a:ext>
              </a:extLst>
            </p:cNvPr>
            <p:cNvSpPr txBox="1"/>
            <p:nvPr/>
          </p:nvSpPr>
          <p:spPr>
            <a:xfrm rot="1004740">
              <a:off x="5256456" y="2753192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T2-C7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1BB4F0-5184-E674-4241-4B5768B9153E}"/>
                </a:ext>
              </a:extLst>
            </p:cNvPr>
            <p:cNvSpPr txBox="1"/>
            <p:nvPr/>
          </p:nvSpPr>
          <p:spPr>
            <a:xfrm rot="20746862">
              <a:off x="3376776" y="2698088"/>
              <a:ext cx="730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F742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71E35-A106-A30C-CAA0-8E07323046B6}"/>
              </a:ext>
            </a:extLst>
          </p:cNvPr>
          <p:cNvGrpSpPr/>
          <p:nvPr/>
        </p:nvGrpSpPr>
        <p:grpSpPr>
          <a:xfrm>
            <a:off x="3283018" y="3158850"/>
            <a:ext cx="2851046" cy="422592"/>
            <a:chOff x="3283018" y="3158850"/>
            <a:chExt cx="2851046" cy="422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9172BB-322B-1F19-20DC-FC76E00A6A58}"/>
                </a:ext>
              </a:extLst>
            </p:cNvPr>
            <p:cNvSpPr txBox="1"/>
            <p:nvPr/>
          </p:nvSpPr>
          <p:spPr>
            <a:xfrm rot="20746862">
              <a:off x="3283018" y="3158850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T3-G21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3ED2EF-D3B8-6208-32F3-21E0FBBA32E4}"/>
                </a:ext>
              </a:extLst>
            </p:cNvPr>
            <p:cNvSpPr txBox="1"/>
            <p:nvPr/>
          </p:nvSpPr>
          <p:spPr>
            <a:xfrm rot="1004740">
              <a:off x="5125455" y="3181332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T2-G19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0151E-1840-7DAE-7200-982B75CDC470}"/>
              </a:ext>
            </a:extLst>
          </p:cNvPr>
          <p:cNvGrpSpPr/>
          <p:nvPr/>
        </p:nvGrpSpPr>
        <p:grpSpPr>
          <a:xfrm>
            <a:off x="3544979" y="3579220"/>
            <a:ext cx="2333277" cy="422592"/>
            <a:chOff x="3541902" y="3158850"/>
            <a:chExt cx="2333277" cy="4225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0C6E2-CA1D-686A-29C6-3500BD1894E7}"/>
                </a:ext>
              </a:extLst>
            </p:cNvPr>
            <p:cNvSpPr txBox="1"/>
            <p:nvPr/>
          </p:nvSpPr>
          <p:spPr>
            <a:xfrm rot="20746862">
              <a:off x="3541902" y="3158850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2049F6-60EC-BD5C-58EF-DE1F2875669B}"/>
                </a:ext>
              </a:extLst>
            </p:cNvPr>
            <p:cNvSpPr txBox="1"/>
            <p:nvPr/>
          </p:nvSpPr>
          <p:spPr>
            <a:xfrm rot="1004740">
              <a:off x="5384339" y="3181332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415270-33F4-4B25-93F3-D71D47046B07}"/>
              </a:ext>
            </a:extLst>
          </p:cNvPr>
          <p:cNvSpPr txBox="1"/>
          <p:nvPr/>
        </p:nvSpPr>
        <p:spPr>
          <a:xfrm>
            <a:off x="4240083" y="4321060"/>
            <a:ext cx="83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Route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E285D-0357-13D9-DB8F-75BC11D8FF16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58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C9D4-C04D-296A-FD63-9EE19549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377158" cy="645300"/>
          </a:xfrm>
        </p:spPr>
        <p:txBody>
          <a:bodyPr/>
          <a:lstStyle/>
          <a:p>
            <a:r>
              <a:rPr lang="en-US" sz="2800" dirty="0"/>
              <a:t>An Activity: Simplified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8B6B9-037A-DF7B-8DB3-29D77180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4748" y="1380990"/>
            <a:ext cx="5854766" cy="3637324"/>
          </a:xfrm>
        </p:spPr>
        <p:txBody>
          <a:bodyPr/>
          <a:lstStyle/>
          <a:p>
            <a:r>
              <a:rPr lang="en-US" sz="2000" dirty="0"/>
              <a:t>Two students across the room from each other are designated as applications.</a:t>
            </a:r>
          </a:p>
          <a:p>
            <a:r>
              <a:rPr lang="en-US" sz="2000" dirty="0"/>
              <a:t>The students next to them are designated as the source and destination machines.</a:t>
            </a:r>
          </a:p>
          <a:p>
            <a:r>
              <a:rPr lang="en-US" sz="2000" dirty="0"/>
              <a:t>The students next to the source and destination machines are designated as the access points.</a:t>
            </a:r>
          </a:p>
          <a:p>
            <a:r>
              <a:rPr lang="en-US" sz="2000" dirty="0"/>
              <a:t>Everyone else is a router with communication links to their nearest neighbors.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9DDE5-E6FA-275C-023B-704C4DA05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2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7EDB-2C46-7C9D-D5A3-F10B17C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43" y="194422"/>
            <a:ext cx="4944300" cy="645300"/>
          </a:xfrm>
        </p:spPr>
        <p:txBody>
          <a:bodyPr/>
          <a:lstStyle/>
          <a:p>
            <a:r>
              <a:rPr lang="en-US" sz="2800" dirty="0"/>
              <a:t>Discussion 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9892-F1E5-C4A1-63B9-2A27132D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132370"/>
            <a:ext cx="5465082" cy="3795191"/>
          </a:xfrm>
        </p:spPr>
        <p:txBody>
          <a:bodyPr/>
          <a:lstStyle/>
          <a:p>
            <a:r>
              <a:rPr lang="en-US" sz="2000" dirty="0"/>
              <a:t>Do the access points or routers know the content of the messages they are passing?</a:t>
            </a:r>
          </a:p>
          <a:p>
            <a:r>
              <a:rPr lang="en-US" sz="2000" dirty="0"/>
              <a:t>Must all messages take the same route from source to destination?</a:t>
            </a:r>
          </a:p>
          <a:p>
            <a:r>
              <a:rPr lang="en-US" sz="2000" dirty="0"/>
              <a:t>What happens if a router or communication link goes down?</a:t>
            </a:r>
          </a:p>
          <a:p>
            <a:r>
              <a:rPr lang="en-US" sz="2000" dirty="0"/>
              <a:t>How does the destination application know where to send replies?</a:t>
            </a:r>
          </a:p>
          <a:p>
            <a:r>
              <a:rPr lang="en-US" sz="2000" dirty="0"/>
              <a:t>How can a machine have multiple networked applications running?  Does the network know anything about this?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56C06-F671-36FB-E4DB-F536C1CA3AC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99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000" dirty="0"/>
              <a:t>Application Layer: </a:t>
            </a:r>
          </a:p>
          <a:p>
            <a:pPr lvl="1"/>
            <a:r>
              <a:rPr lang="en-US" sz="1800" dirty="0"/>
              <a:t>Programs exchange information using application specific messages that they understand.</a:t>
            </a:r>
          </a:p>
          <a:p>
            <a:pPr lvl="2"/>
            <a:r>
              <a:rPr lang="en-US" sz="1800" dirty="0"/>
              <a:t>E.g.  A web browser talking to a web server.</a:t>
            </a:r>
          </a:p>
          <a:p>
            <a:r>
              <a:rPr lang="en-US" sz="2000" dirty="0"/>
              <a:t>Transport Layer: </a:t>
            </a:r>
          </a:p>
          <a:p>
            <a:pPr lvl="1"/>
            <a:r>
              <a:rPr lang="en-US" sz="1800" dirty="0"/>
              <a:t>OS adds/understands extra information to break message into smaller chunks (called </a:t>
            </a:r>
            <a:r>
              <a:rPr lang="en-US" sz="1800" b="1" i="1" dirty="0"/>
              <a:t>packets</a:t>
            </a:r>
            <a:r>
              <a:rPr lang="en-US" sz="1800" dirty="0"/>
              <a:t>), reassemble chunks into messages and deliver message to the target application on the destination machine.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093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9119AB-A0D1-E612-E58E-52F12D86544D}"/>
              </a:ext>
            </a:extLst>
          </p:cNvPr>
          <p:cNvGrpSpPr/>
          <p:nvPr/>
        </p:nvGrpSpPr>
        <p:grpSpPr>
          <a:xfrm>
            <a:off x="2179672" y="1012315"/>
            <a:ext cx="4784656" cy="2592435"/>
            <a:chOff x="4552129" y="1840664"/>
            <a:chExt cx="4784656" cy="25924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7DBEC-25E9-0048-4A6A-BEF813EFD05E}"/>
                </a:ext>
              </a:extLst>
            </p:cNvPr>
            <p:cNvSpPr txBox="1"/>
            <p:nvPr/>
          </p:nvSpPr>
          <p:spPr>
            <a:xfrm>
              <a:off x="4552129" y="2617217"/>
              <a:ext cx="478465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a computer network?</a:t>
              </a:r>
            </a:p>
            <a:p>
              <a:pPr algn="ctr"/>
              <a:endParaRPr lang="en-US" sz="2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its purpose?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B6DBD-48B0-EE68-77DD-6B0C0655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0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181983"/>
            <a:ext cx="5583623" cy="3601976"/>
          </a:xfrm>
        </p:spPr>
        <p:txBody>
          <a:bodyPr/>
          <a:lstStyle/>
          <a:p>
            <a:r>
              <a:rPr lang="en-US" sz="2000" dirty="0"/>
              <a:t>Network Layer: </a:t>
            </a:r>
          </a:p>
          <a:p>
            <a:pPr lvl="1"/>
            <a:r>
              <a:rPr lang="en-US" sz="1800" dirty="0"/>
              <a:t>Routers add/understand extra information that is used to direct messages from router to router to move them from source to destination.</a:t>
            </a:r>
          </a:p>
          <a:p>
            <a:r>
              <a:rPr lang="en-US" sz="2000" dirty="0"/>
              <a:t>Link Layer: </a:t>
            </a:r>
          </a:p>
          <a:p>
            <a:pPr lvl="1"/>
            <a:r>
              <a:rPr lang="en-US" sz="1800" dirty="0"/>
              <a:t>Network interface cards add/understand extra information to pass messages between two or more neighboring nodes.</a:t>
            </a:r>
          </a:p>
          <a:p>
            <a:r>
              <a:rPr lang="en-US" sz="2000" dirty="0"/>
              <a:t>Physical Layer:</a:t>
            </a:r>
          </a:p>
          <a:p>
            <a:pPr lvl="1"/>
            <a:r>
              <a:rPr lang="en-US" sz="1800" dirty="0"/>
              <a:t>Physically transmits bits across a communication link.</a:t>
            </a:r>
            <a:endParaRPr lang="en-US" sz="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42DD3-4FFE-776C-F2F4-C5610C42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E5E54-54A2-4210-2862-F936A06A07B1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45262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83BC-F3F3-0EA8-B3E2-322BA42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256" y="266802"/>
            <a:ext cx="4944300" cy="645300"/>
          </a:xfrm>
        </p:spPr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0BE63-3564-A188-247B-4C5EA39F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852" y="1264202"/>
            <a:ext cx="4550998" cy="3522111"/>
          </a:xfrm>
        </p:spPr>
        <p:txBody>
          <a:bodyPr/>
          <a:lstStyle/>
          <a:p>
            <a:r>
              <a:rPr lang="en-US" sz="2000" b="1" dirty="0"/>
              <a:t>High Level View: </a:t>
            </a:r>
            <a:r>
              <a:rPr lang="en-US" sz="2000" dirty="0"/>
              <a:t>Transports of information (files, data, audio, video, etc.) </a:t>
            </a:r>
            <a:r>
              <a:rPr lang="en-US" sz="2000" b="1" i="1" dirty="0"/>
              <a:t>between application program </a:t>
            </a:r>
            <a:r>
              <a:rPr lang="en-US" sz="2000" dirty="0"/>
              <a:t>running</a:t>
            </a:r>
            <a:r>
              <a:rPr lang="en-US" sz="2000" b="1" i="1" dirty="0"/>
              <a:t> </a:t>
            </a:r>
            <a:r>
              <a:rPr lang="en-US" sz="2000" dirty="0"/>
              <a:t>on different machines.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sz="2000" b="1" dirty="0"/>
              <a:t>Low Level View: </a:t>
            </a:r>
            <a:r>
              <a:rPr lang="en-US" sz="2000" dirty="0"/>
              <a:t>Transports 0’s and 1’s between devices directly connected by a (electrical, optical or radio) </a:t>
            </a:r>
            <a:r>
              <a:rPr lang="en-US" sz="2000" b="1" i="1" dirty="0"/>
              <a:t>communication link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168D-3B98-645F-6694-B2EB0AC632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B21B77-E8CC-BA5F-0DCB-129E17E593BD}"/>
              </a:ext>
            </a:extLst>
          </p:cNvPr>
          <p:cNvGrpSpPr/>
          <p:nvPr/>
        </p:nvGrpSpPr>
        <p:grpSpPr>
          <a:xfrm>
            <a:off x="5661062" y="1576998"/>
            <a:ext cx="3262468" cy="2733652"/>
            <a:chOff x="14288" y="2796005"/>
            <a:chExt cx="2631935" cy="2205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DFB115-1F0D-7288-9390-ECAA5E12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8" y="2796005"/>
              <a:ext cx="2631935" cy="174365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AAE00C-C7EA-3C50-258E-0A1A48E0143E}"/>
                </a:ext>
              </a:extLst>
            </p:cNvPr>
            <p:cNvSpPr txBox="1"/>
            <p:nvPr/>
          </p:nvSpPr>
          <p:spPr>
            <a:xfrm>
              <a:off x="79530" y="4539662"/>
              <a:ext cx="2059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by: Steven </a:t>
              </a:r>
              <a:r>
                <a:rPr 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Gerner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https://www.flickr.com/photos/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sgerner/16477700444/in/photostream/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808251"/>
            <a:ext cx="3478955" cy="3092461"/>
          </a:xfrm>
        </p:spPr>
        <p:txBody>
          <a:bodyPr/>
          <a:lstStyle/>
          <a:p>
            <a:r>
              <a:rPr lang="en-US" sz="1800" dirty="0"/>
              <a:t>A “</a:t>
            </a:r>
            <a:r>
              <a:rPr lang="en-US" sz="1800" b="1" i="1" dirty="0"/>
              <a:t>network of networks</a:t>
            </a:r>
            <a:r>
              <a:rPr lang="en-US" sz="1800" dirty="0"/>
              <a:t>”</a:t>
            </a:r>
          </a:p>
          <a:p>
            <a:pPr lvl="1"/>
            <a:r>
              <a:rPr lang="en-US" sz="1600" dirty="0"/>
              <a:t>Interconnected </a:t>
            </a:r>
            <a:r>
              <a:rPr lang="en-US" sz="1600" b="1" i="1" dirty="0"/>
              <a:t>internet service providers </a:t>
            </a:r>
            <a:r>
              <a:rPr lang="en-US" sz="1600" dirty="0"/>
              <a:t>(</a:t>
            </a:r>
            <a:r>
              <a:rPr lang="en-US" sz="1600" b="1" i="1" dirty="0"/>
              <a:t>ISP</a:t>
            </a:r>
            <a:r>
              <a:rPr lang="en-US" sz="1600" dirty="0"/>
              <a:t>s)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Local Area Networks (LANs)</a:t>
            </a:r>
          </a:p>
          <a:p>
            <a:pPr lvl="1"/>
            <a:r>
              <a:rPr lang="en-US" sz="1600" dirty="0"/>
              <a:t>Wide Area Networks (WANs)</a:t>
            </a:r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696428" y="2689061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712652" y="4210266"/>
            <a:ext cx="1174440" cy="48502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5069042" y="72184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ounded Rectangle 639">
            <a:extLst>
              <a:ext uri="{FF2B5EF4-FFF2-40B4-BE49-F238E27FC236}">
                <a16:creationId xmlns:a16="http://schemas.microsoft.com/office/drawing/2014/main" id="{93D5624E-B39B-363A-17FF-F64353849B23}"/>
              </a:ext>
            </a:extLst>
          </p:cNvPr>
          <p:cNvSpPr/>
          <p:nvPr/>
        </p:nvSpPr>
        <p:spPr>
          <a:xfrm>
            <a:off x="6824210" y="409519"/>
            <a:ext cx="1651969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144218" y="1948930"/>
            <a:ext cx="996321" cy="44494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ounded Rectangle 641">
            <a:extLst>
              <a:ext uri="{FF2B5EF4-FFF2-40B4-BE49-F238E27FC236}">
                <a16:creationId xmlns:a16="http://schemas.microsoft.com/office/drawing/2014/main" id="{B3868FBE-CFDD-887C-A40E-2F4FB3CBE130}"/>
              </a:ext>
            </a:extLst>
          </p:cNvPr>
          <p:cNvSpPr/>
          <p:nvPr/>
        </p:nvSpPr>
        <p:spPr>
          <a:xfrm>
            <a:off x="7437945" y="2754893"/>
            <a:ext cx="760834" cy="57393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D7CA8E-AE78-FF94-012E-8E779DE88863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404337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574943"/>
            <a:ext cx="3724190" cy="3325769"/>
          </a:xfrm>
        </p:spPr>
        <p:txBody>
          <a:bodyPr/>
          <a:lstStyle/>
          <a:p>
            <a:r>
              <a:rPr lang="en-US" sz="1600" b="1" i="1" dirty="0"/>
              <a:t>Nodes</a:t>
            </a:r>
            <a:endParaRPr lang="en-US" sz="1600" dirty="0"/>
          </a:p>
          <a:p>
            <a:pPr lvl="1"/>
            <a:r>
              <a:rPr lang="en-US" dirty="0"/>
              <a:t>End Systems / </a:t>
            </a:r>
            <a:r>
              <a:rPr lang="en-US" b="1" dirty="0"/>
              <a:t>Hosts</a:t>
            </a:r>
          </a:p>
          <a:p>
            <a:pPr lvl="2"/>
            <a:r>
              <a:rPr lang="en-US" dirty="0"/>
              <a:t>Clients, Servers</a:t>
            </a:r>
          </a:p>
          <a:p>
            <a:pPr lvl="2"/>
            <a:r>
              <a:rPr lang="en-US" dirty="0"/>
              <a:t>Laptops, phones,…</a:t>
            </a:r>
          </a:p>
          <a:p>
            <a:pPr lvl="2"/>
            <a:r>
              <a:rPr lang="en-US" dirty="0"/>
              <a:t>Source</a:t>
            </a:r>
          </a:p>
          <a:p>
            <a:pPr lvl="2"/>
            <a:r>
              <a:rPr lang="en-US" dirty="0"/>
              <a:t>Destination</a:t>
            </a:r>
          </a:p>
          <a:p>
            <a:pPr lvl="1"/>
            <a:r>
              <a:rPr lang="en-US" dirty="0"/>
              <a:t>Access Points</a:t>
            </a:r>
          </a:p>
          <a:p>
            <a:pPr lvl="2"/>
            <a:r>
              <a:rPr lang="en-US" dirty="0"/>
              <a:t>Hub,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pPr lvl="1"/>
            <a:r>
              <a:rPr lang="en-US" dirty="0"/>
              <a:t>Switches / Routers</a:t>
            </a:r>
          </a:p>
          <a:p>
            <a:pPr lvl="2"/>
            <a:r>
              <a:rPr lang="en-US" dirty="0"/>
              <a:t>Edge Router</a:t>
            </a:r>
          </a:p>
          <a:p>
            <a:r>
              <a:rPr lang="en-US" sz="1600" b="1" i="1" dirty="0"/>
              <a:t>Communication Links</a:t>
            </a:r>
          </a:p>
          <a:p>
            <a:pPr lvl="1"/>
            <a:r>
              <a:rPr lang="en-US" dirty="0"/>
              <a:t>Wired</a:t>
            </a:r>
          </a:p>
          <a:p>
            <a:pPr lvl="1"/>
            <a:r>
              <a:rPr lang="en-US" dirty="0"/>
              <a:t>Optical</a:t>
            </a:r>
          </a:p>
          <a:p>
            <a:pPr lvl="1"/>
            <a:r>
              <a:rPr lang="en-US" dirty="0"/>
              <a:t>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952848" y="2272715"/>
            <a:ext cx="450925" cy="37515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5681608" y="3615511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441624" y="2414427"/>
            <a:ext cx="996321" cy="3427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ounded Rectangle 647">
            <a:extLst>
              <a:ext uri="{FF2B5EF4-FFF2-40B4-BE49-F238E27FC236}">
                <a16:creationId xmlns:a16="http://schemas.microsoft.com/office/drawing/2014/main" id="{1BF38027-064B-ABF0-4115-1F4246CB699B}"/>
              </a:ext>
            </a:extLst>
          </p:cNvPr>
          <p:cNvSpPr/>
          <p:nvPr/>
        </p:nvSpPr>
        <p:spPr>
          <a:xfrm>
            <a:off x="5400207" y="769434"/>
            <a:ext cx="450925" cy="56620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ounded Rectangle 648">
            <a:extLst>
              <a:ext uri="{FF2B5EF4-FFF2-40B4-BE49-F238E27FC236}">
                <a16:creationId xmlns:a16="http://schemas.microsoft.com/office/drawing/2014/main" id="{FDFFFF66-D65A-FECE-6ECA-60C1B89419C5}"/>
              </a:ext>
            </a:extLst>
          </p:cNvPr>
          <p:cNvSpPr/>
          <p:nvPr/>
        </p:nvSpPr>
        <p:spPr>
          <a:xfrm>
            <a:off x="5130420" y="412313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ounded Rectangle 649">
            <a:extLst>
              <a:ext uri="{FF2B5EF4-FFF2-40B4-BE49-F238E27FC236}">
                <a16:creationId xmlns:a16="http://schemas.microsoft.com/office/drawing/2014/main" id="{1C3E0594-DDB7-62BA-AB17-4761CE614511}"/>
              </a:ext>
            </a:extLst>
          </p:cNvPr>
          <p:cNvSpPr/>
          <p:nvPr/>
        </p:nvSpPr>
        <p:spPr>
          <a:xfrm>
            <a:off x="5581345" y="3954864"/>
            <a:ext cx="380145" cy="419202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ounded Rectangle 650">
            <a:extLst>
              <a:ext uri="{FF2B5EF4-FFF2-40B4-BE49-F238E27FC236}">
                <a16:creationId xmlns:a16="http://schemas.microsoft.com/office/drawing/2014/main" id="{96419D50-A8B6-1ACB-C7D4-CBD58D1543AC}"/>
              </a:ext>
            </a:extLst>
          </p:cNvPr>
          <p:cNvSpPr/>
          <p:nvPr/>
        </p:nvSpPr>
        <p:spPr>
          <a:xfrm>
            <a:off x="7582328" y="3723887"/>
            <a:ext cx="271581" cy="444949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ounded Rectangle 651">
            <a:extLst>
              <a:ext uri="{FF2B5EF4-FFF2-40B4-BE49-F238E27FC236}">
                <a16:creationId xmlns:a16="http://schemas.microsoft.com/office/drawing/2014/main" id="{79CDE15E-3046-9D11-3B21-90BA3B517AD8}"/>
              </a:ext>
            </a:extLst>
          </p:cNvPr>
          <p:cNvSpPr/>
          <p:nvPr/>
        </p:nvSpPr>
        <p:spPr>
          <a:xfrm>
            <a:off x="4876088" y="1897557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ounded Rectangle 652">
            <a:extLst>
              <a:ext uri="{FF2B5EF4-FFF2-40B4-BE49-F238E27FC236}">
                <a16:creationId xmlns:a16="http://schemas.microsoft.com/office/drawing/2014/main" id="{8282CB24-394D-4492-9B8B-DF79C3BA2CF1}"/>
              </a:ext>
            </a:extLst>
          </p:cNvPr>
          <p:cNvSpPr/>
          <p:nvPr/>
        </p:nvSpPr>
        <p:spPr>
          <a:xfrm>
            <a:off x="1720534" y="1985043"/>
            <a:ext cx="2256107" cy="233190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ounded Rectangle 653">
            <a:extLst>
              <a:ext uri="{FF2B5EF4-FFF2-40B4-BE49-F238E27FC236}">
                <a16:creationId xmlns:a16="http://schemas.microsoft.com/office/drawing/2014/main" id="{F6B2E82F-2DF2-1C31-D21E-2E38F19BD78D}"/>
              </a:ext>
            </a:extLst>
          </p:cNvPr>
          <p:cNvSpPr/>
          <p:nvPr/>
        </p:nvSpPr>
        <p:spPr>
          <a:xfrm>
            <a:off x="1720534" y="3048906"/>
            <a:ext cx="2256107" cy="233190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ounded Rectangle 654">
            <a:extLst>
              <a:ext uri="{FF2B5EF4-FFF2-40B4-BE49-F238E27FC236}">
                <a16:creationId xmlns:a16="http://schemas.microsoft.com/office/drawing/2014/main" id="{5814F400-EF36-FFCC-363E-D9972BFA7D6B}"/>
              </a:ext>
            </a:extLst>
          </p:cNvPr>
          <p:cNvSpPr/>
          <p:nvPr/>
        </p:nvSpPr>
        <p:spPr>
          <a:xfrm>
            <a:off x="7290469" y="594388"/>
            <a:ext cx="1134339" cy="350835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ounded Rectangle 655">
            <a:extLst>
              <a:ext uri="{FF2B5EF4-FFF2-40B4-BE49-F238E27FC236}">
                <a16:creationId xmlns:a16="http://schemas.microsoft.com/office/drawing/2014/main" id="{D8F3BC7C-AB29-6673-DA63-233C4B948C3C}"/>
              </a:ext>
            </a:extLst>
          </p:cNvPr>
          <p:cNvSpPr/>
          <p:nvPr/>
        </p:nvSpPr>
        <p:spPr>
          <a:xfrm>
            <a:off x="1720534" y="3488718"/>
            <a:ext cx="2256106" cy="233190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Rounded Rectangle 656">
            <a:extLst>
              <a:ext uri="{FF2B5EF4-FFF2-40B4-BE49-F238E27FC236}">
                <a16:creationId xmlns:a16="http://schemas.microsoft.com/office/drawing/2014/main" id="{3AB8B2CC-EE95-B1F9-AF6A-DA7ACCA29C90}"/>
              </a:ext>
            </a:extLst>
          </p:cNvPr>
          <p:cNvSpPr/>
          <p:nvPr/>
        </p:nvSpPr>
        <p:spPr>
          <a:xfrm>
            <a:off x="7191909" y="3772797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ounded Rectangle 657">
            <a:extLst>
              <a:ext uri="{FF2B5EF4-FFF2-40B4-BE49-F238E27FC236}">
                <a16:creationId xmlns:a16="http://schemas.microsoft.com/office/drawing/2014/main" id="{33F10775-CB5C-7DD2-6C61-9C1435A6A23C}"/>
              </a:ext>
            </a:extLst>
          </p:cNvPr>
          <p:cNvSpPr/>
          <p:nvPr/>
        </p:nvSpPr>
        <p:spPr>
          <a:xfrm>
            <a:off x="6056051" y="3162562"/>
            <a:ext cx="1526277" cy="5351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D6DF8C70-D30E-4D04-CC91-39F864233220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161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808251"/>
            <a:ext cx="3532386" cy="3092461"/>
          </a:xfrm>
        </p:spPr>
        <p:txBody>
          <a:bodyPr/>
          <a:lstStyle/>
          <a:p>
            <a:r>
              <a:rPr lang="en-US" sz="2000" dirty="0"/>
              <a:t>Low Level View:</a:t>
            </a:r>
          </a:p>
          <a:p>
            <a:pPr lvl="1"/>
            <a:r>
              <a:rPr lang="en-US" sz="1800" dirty="0"/>
              <a:t>Transports 0’s and 1’s between nodes over a </a:t>
            </a:r>
            <a:r>
              <a:rPr lang="en-US" sz="1800" i="1" dirty="0"/>
              <a:t>direct communication link</a:t>
            </a:r>
            <a:r>
              <a:rPr lang="en-US" sz="1800" dirty="0"/>
              <a:t> between them.</a:t>
            </a:r>
          </a:p>
          <a:p>
            <a:pPr lvl="2"/>
            <a:r>
              <a:rPr lang="en-US" sz="1600" dirty="0"/>
              <a:t>wire</a:t>
            </a:r>
          </a:p>
          <a:p>
            <a:pPr lvl="2"/>
            <a:r>
              <a:rPr lang="en-US" sz="1600" dirty="0"/>
              <a:t>optical fiber</a:t>
            </a:r>
          </a:p>
          <a:p>
            <a:pPr lvl="2"/>
            <a:r>
              <a:rPr lang="en-US" sz="1600" dirty="0"/>
              <a:t>radio signal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5A335A-531C-354B-506C-71B0C4DA59F1}"/>
              </a:ext>
            </a:extLst>
          </p:cNvPr>
          <p:cNvSpPr/>
          <p:nvPr/>
        </p:nvSpPr>
        <p:spPr>
          <a:xfrm>
            <a:off x="6555349" y="349431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682256-2A1B-3B86-E1BD-D121019CFFB9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09EAF8-1A05-E704-3AE5-32BA237BEFBF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BA9EB2-7B86-CBC9-4B5E-84466981AC0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0F79C-1A8F-B4A6-1346-1B68B4B2856B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71C1BE-67B9-B699-2EFE-623061FEB14D}"/>
              </a:ext>
            </a:extLst>
          </p:cNvPr>
          <p:cNvSpPr/>
          <p:nvPr/>
        </p:nvSpPr>
        <p:spPr>
          <a:xfrm>
            <a:off x="5902239" y="246090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FFC933-FAF5-A00C-0E44-A6C162ECF7D7}"/>
              </a:ext>
            </a:extLst>
          </p:cNvPr>
          <p:cNvSpPr/>
          <p:nvPr/>
        </p:nvSpPr>
        <p:spPr>
          <a:xfrm rot="1654460">
            <a:off x="6079013" y="3873090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71BC37-4927-D8C7-347B-2BF50D5393DA}"/>
              </a:ext>
            </a:extLst>
          </p:cNvPr>
          <p:cNvSpPr/>
          <p:nvPr/>
        </p:nvSpPr>
        <p:spPr>
          <a:xfrm rot="18000930">
            <a:off x="6728779" y="2862144"/>
            <a:ext cx="475861" cy="203155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0C036F-1029-0B67-4C93-1B84E80E0DA9}"/>
              </a:ext>
            </a:extLst>
          </p:cNvPr>
          <p:cNvSpPr/>
          <p:nvPr/>
        </p:nvSpPr>
        <p:spPr>
          <a:xfrm>
            <a:off x="4878167" y="1959429"/>
            <a:ext cx="542136" cy="679621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E0BCED-7DF6-2763-1D7F-4B0CBA0BA5C6}"/>
              </a:ext>
            </a:extLst>
          </p:cNvPr>
          <p:cNvSpPr/>
          <p:nvPr/>
        </p:nvSpPr>
        <p:spPr>
          <a:xfrm rot="14450518">
            <a:off x="5116539" y="561958"/>
            <a:ext cx="711691" cy="3430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D44D8-8E8C-3968-BBD0-57B0641D205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30075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86" y="1808251"/>
            <a:ext cx="3821501" cy="3092461"/>
          </a:xfrm>
        </p:spPr>
        <p:txBody>
          <a:bodyPr/>
          <a:lstStyle/>
          <a:p>
            <a:r>
              <a:rPr lang="en-US" sz="2000" dirty="0"/>
              <a:t>High Level View:</a:t>
            </a:r>
          </a:p>
          <a:p>
            <a:pPr lvl="1"/>
            <a:r>
              <a:rPr lang="en-US" sz="1800" dirty="0"/>
              <a:t>Transports of information (files, data, audio, video, etc.) </a:t>
            </a:r>
            <a:r>
              <a:rPr lang="en-US" sz="1800" b="1" i="1" dirty="0"/>
              <a:t>between application program </a:t>
            </a:r>
            <a:r>
              <a:rPr lang="en-US" sz="1800" dirty="0"/>
              <a:t>running</a:t>
            </a:r>
            <a:r>
              <a:rPr lang="en-US" sz="1800" b="1" i="1" dirty="0"/>
              <a:t> </a:t>
            </a:r>
            <a:r>
              <a:rPr lang="en-US" sz="1800" dirty="0"/>
              <a:t>on different machines. </a:t>
            </a:r>
          </a:p>
          <a:p>
            <a:pPr lvl="2"/>
            <a:r>
              <a:rPr lang="en-US" sz="1600" dirty="0"/>
              <a:t>Web (HTTP) </a:t>
            </a:r>
          </a:p>
          <a:p>
            <a:pPr lvl="2"/>
            <a:r>
              <a:rPr lang="en-US" sz="1600" dirty="0"/>
              <a:t>E-mail</a:t>
            </a:r>
          </a:p>
          <a:p>
            <a:pPr lvl="2"/>
            <a:r>
              <a:rPr lang="en-US" sz="1600" dirty="0"/>
              <a:t>Video </a:t>
            </a:r>
          </a:p>
          <a:p>
            <a:pPr lvl="2"/>
            <a:r>
              <a:rPr lang="en-US" sz="1600" dirty="0"/>
              <a:t>Audio</a:t>
            </a:r>
          </a:p>
          <a:p>
            <a:pPr lvl="2"/>
            <a:r>
              <a:rPr lang="en-US" sz="1600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3740660" y="1244491"/>
            <a:ext cx="804830" cy="56376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938684" y="2997916"/>
            <a:ext cx="668172" cy="39041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8074642" y="1244491"/>
            <a:ext cx="1069358" cy="47129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B7A709E-B046-5C9D-79FE-D40B041DB9B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306F03-B5A0-27B6-AE1E-5B9AD8D1BBF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22160-3457-1A9C-1A0B-93774F707E0B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F8B7CB-A9DE-886D-C095-296241C57B10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5EED64-3EC1-5CFF-699B-6F4CB97FCFA9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2799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539423"/>
            <a:ext cx="3591970" cy="3527588"/>
          </a:xfrm>
        </p:spPr>
        <p:txBody>
          <a:bodyPr/>
          <a:lstStyle/>
          <a:p>
            <a:r>
              <a:rPr lang="en-US" sz="2000" b="1" dirty="0"/>
              <a:t>“Stuff” in the Middle</a:t>
            </a:r>
          </a:p>
          <a:p>
            <a:pPr lvl="1"/>
            <a:r>
              <a:rPr lang="en-US" sz="1800" dirty="0"/>
              <a:t>Process to Process</a:t>
            </a:r>
          </a:p>
          <a:p>
            <a:pPr lvl="2"/>
            <a:r>
              <a:rPr lang="en-US" sz="1600" b="1" i="1" dirty="0"/>
              <a:t>Transfer Control Protocol (TCP)</a:t>
            </a:r>
          </a:p>
          <a:p>
            <a:pPr lvl="2"/>
            <a:r>
              <a:rPr lang="en-US" sz="1600" b="1" i="1" dirty="0"/>
              <a:t>User Datagram Protocol (UDP)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Host to Host</a:t>
            </a:r>
          </a:p>
          <a:p>
            <a:pPr lvl="2"/>
            <a:r>
              <a:rPr lang="en-US" sz="1600" b="1" i="1" dirty="0"/>
              <a:t>Internet Protocol (IP)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Across a Single Link</a:t>
            </a:r>
          </a:p>
          <a:p>
            <a:pPr lvl="2"/>
            <a:r>
              <a:rPr lang="en-US" sz="1600" dirty="0"/>
              <a:t>Ethernet</a:t>
            </a:r>
          </a:p>
          <a:p>
            <a:pPr lvl="2"/>
            <a:r>
              <a:rPr lang="en-US" sz="1600" dirty="0" err="1"/>
              <a:t>WiFi</a:t>
            </a:r>
            <a:endParaRPr lang="en-US" sz="1600" dirty="0"/>
          </a:p>
          <a:p>
            <a:pPr lvl="2"/>
            <a:r>
              <a:rPr lang="en-US" sz="1600" dirty="0"/>
              <a:t>3,4,5G</a:t>
            </a:r>
          </a:p>
          <a:p>
            <a:pPr marL="1054100" lvl="2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B32FC-A371-C9FD-9B4F-8D9154BAB087}"/>
              </a:ext>
            </a:extLst>
          </p:cNvPr>
          <p:cNvSpPr txBox="1"/>
          <p:nvPr/>
        </p:nvSpPr>
        <p:spPr>
          <a:xfrm>
            <a:off x="8288648" y="415952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(UDP)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7B6774-B394-59B4-B1BE-259C6D17B2B7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6FC15-6CCA-640E-86F7-E740E37C6975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E0F68F-FA4A-D9C6-BC97-87982CDC473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77AD0-486E-C737-5683-24395FC09CE8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212B71-B4F4-A85F-E22D-88102A6D951F}"/>
              </a:ext>
            </a:extLst>
          </p:cNvPr>
          <p:cNvGrpSpPr/>
          <p:nvPr/>
        </p:nvGrpSpPr>
        <p:grpSpPr>
          <a:xfrm>
            <a:off x="1658890" y="2013215"/>
            <a:ext cx="7400884" cy="2537014"/>
            <a:chOff x="1658890" y="2013215"/>
            <a:chExt cx="7400884" cy="25370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8DF7068-DCA1-D358-7A2E-AF731221F640}"/>
                </a:ext>
              </a:extLst>
            </p:cNvPr>
            <p:cNvSpPr/>
            <p:nvPr/>
          </p:nvSpPr>
          <p:spPr>
            <a:xfrm>
              <a:off x="1658890" y="2013215"/>
              <a:ext cx="2205539" cy="307777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8B68C6-2C72-A430-FB15-0F31E90253D9}"/>
                </a:ext>
              </a:extLst>
            </p:cNvPr>
            <p:cNvSpPr/>
            <p:nvPr/>
          </p:nvSpPr>
          <p:spPr>
            <a:xfrm>
              <a:off x="8288648" y="3911048"/>
              <a:ext cx="771126" cy="639181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4B9E9-2910-5152-021B-B940A95F4915}"/>
              </a:ext>
            </a:extLst>
          </p:cNvPr>
          <p:cNvGrpSpPr/>
          <p:nvPr/>
        </p:nvGrpSpPr>
        <p:grpSpPr>
          <a:xfrm>
            <a:off x="1658890" y="1307847"/>
            <a:ext cx="5445095" cy="2379788"/>
            <a:chOff x="1658890" y="1307847"/>
            <a:chExt cx="5445095" cy="237978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064F7C8-0D52-17E7-1359-794D741AA60F}"/>
                </a:ext>
              </a:extLst>
            </p:cNvPr>
            <p:cNvSpPr/>
            <p:nvPr/>
          </p:nvSpPr>
          <p:spPr>
            <a:xfrm>
              <a:off x="6705182" y="1307847"/>
              <a:ext cx="398803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3B3E25C-F7D3-EE7F-4789-542153C85AC1}"/>
                </a:ext>
              </a:extLst>
            </p:cNvPr>
            <p:cNvSpPr/>
            <p:nvPr/>
          </p:nvSpPr>
          <p:spPr>
            <a:xfrm>
              <a:off x="1658890" y="3379858"/>
              <a:ext cx="2205539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8DDAA4-F974-2D0F-5CA2-D33BB3CF1F3E}"/>
              </a:ext>
            </a:extLst>
          </p:cNvPr>
          <p:cNvGrpSpPr/>
          <p:nvPr/>
        </p:nvGrpSpPr>
        <p:grpSpPr>
          <a:xfrm>
            <a:off x="1658890" y="16083"/>
            <a:ext cx="5370749" cy="5050928"/>
            <a:chOff x="1658890" y="16083"/>
            <a:chExt cx="5370749" cy="505092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1795BAE-47BA-E3D9-5EF9-34F7FB67206E}"/>
                </a:ext>
              </a:extLst>
            </p:cNvPr>
            <p:cNvSpPr/>
            <p:nvPr/>
          </p:nvSpPr>
          <p:spPr>
            <a:xfrm>
              <a:off x="1658890" y="4013515"/>
              <a:ext cx="2205538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9B85B9-0195-4F48-578D-B578F97AA8E5}"/>
                </a:ext>
              </a:extLst>
            </p:cNvPr>
            <p:cNvSpPr/>
            <p:nvPr/>
          </p:nvSpPr>
          <p:spPr>
            <a:xfrm>
              <a:off x="6441600" y="4680777"/>
              <a:ext cx="588039" cy="386234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E0E8A7E-0854-43C3-14D9-1C0F35B8462C}"/>
                </a:ext>
              </a:extLst>
            </p:cNvPr>
            <p:cNvSpPr/>
            <p:nvPr/>
          </p:nvSpPr>
          <p:spPr>
            <a:xfrm>
              <a:off x="4325420" y="3436923"/>
              <a:ext cx="925440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31CA426-C0FB-DBF9-3038-C945B4C30F25}"/>
                </a:ext>
              </a:extLst>
            </p:cNvPr>
            <p:cNvSpPr/>
            <p:nvPr/>
          </p:nvSpPr>
          <p:spPr>
            <a:xfrm>
              <a:off x="6329790" y="16083"/>
              <a:ext cx="542136" cy="482885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951733-E45D-7707-7643-957F635AEF3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4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C6798-45DA-EE1C-1750-EF12A73C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149946"/>
            <a:ext cx="4944300" cy="645300"/>
          </a:xfrm>
        </p:spPr>
        <p:txBody>
          <a:bodyPr/>
          <a:lstStyle/>
          <a:p>
            <a:r>
              <a:rPr lang="en-US" sz="2800" dirty="0"/>
              <a:t>Packet Switched Networks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8B47C2-54BD-F5D1-63EB-6A691C002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369" y="1272277"/>
            <a:ext cx="7308034" cy="3126223"/>
          </a:xfrm>
        </p:spPr>
        <p:txBody>
          <a:bodyPr/>
          <a:lstStyle/>
          <a:p>
            <a:r>
              <a:rPr lang="en-US" sz="2400" dirty="0"/>
              <a:t>The Internet is a </a:t>
            </a:r>
            <a:r>
              <a:rPr lang="en-US" sz="2400" b="1" i="1" dirty="0"/>
              <a:t>packet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Messages are divided into small chunks called </a:t>
            </a:r>
            <a:r>
              <a:rPr lang="en-US" sz="1800" b="1" i="1" dirty="0"/>
              <a:t>packets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Packets can take different paths from source to destination.</a:t>
            </a:r>
          </a:p>
          <a:p>
            <a:pPr lvl="1"/>
            <a:r>
              <a:rPr lang="en-US" sz="1800" dirty="0"/>
              <a:t>The communication links between nodes are shared.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CFC31-CC6A-1E42-A1E1-EFD59A14992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F307CB9-AAEF-20C5-C9B0-2D3CDAE2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137" y="1249137"/>
            <a:ext cx="73657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285FBBC-3ED2-ED27-4F78-BD98615F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236" y="32811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3" descr="A picture containing map, screenshot, diagram, graphics&#10;&#10;Description automatically generated">
            <a:extLst>
              <a:ext uri="{FF2B5EF4-FFF2-40B4-BE49-F238E27FC236}">
                <a16:creationId xmlns:a16="http://schemas.microsoft.com/office/drawing/2014/main" id="{1FC63ABA-BA01-6D8A-874B-A7994FD9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484" y="2841635"/>
            <a:ext cx="6369031" cy="19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3A6BF-D38E-8BB7-9D0B-AF6DA0007B79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08860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28941</TotalTime>
  <Words>4239</Words>
  <Application>Microsoft Macintosh PowerPoint</Application>
  <PresentationFormat>On-screen Show (16:9)</PresentationFormat>
  <Paragraphs>529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Century Schoolbook</vt:lpstr>
      <vt:lpstr>Chalkboard</vt:lpstr>
      <vt:lpstr>Helvetica Neue</vt:lpstr>
      <vt:lpstr>Muli</vt:lpstr>
      <vt:lpstr>Nixie One</vt:lpstr>
      <vt:lpstr>Segoe Print</vt:lpstr>
      <vt:lpstr>Symbol</vt:lpstr>
      <vt:lpstr>Imogen template</vt:lpstr>
      <vt:lpstr>NA1 – Network Abstractions</vt:lpstr>
      <vt:lpstr>PowerPoint Presentation</vt:lpstr>
      <vt:lpstr>What is a network?</vt:lpstr>
      <vt:lpstr>The Internet</vt:lpstr>
      <vt:lpstr>The Internet</vt:lpstr>
      <vt:lpstr>The Internet</vt:lpstr>
      <vt:lpstr>The Internet</vt:lpstr>
      <vt:lpstr>The Internet</vt:lpstr>
      <vt:lpstr>Packet Switched Networks</vt:lpstr>
      <vt:lpstr>Circuit Switched Networks</vt:lpstr>
      <vt:lpstr>Network Layers (Abstractions)</vt:lpstr>
      <vt:lpstr>Bridging the Chasm: By Metaphor</vt:lpstr>
      <vt:lpstr>Bridging the Chasm: By Metaphor</vt:lpstr>
      <vt:lpstr>Bridging the Chasm: By Metaphor</vt:lpstr>
      <vt:lpstr>An Activity: Simplified Network Layers</vt:lpstr>
      <vt:lpstr>Discussion Questions:</vt:lpstr>
      <vt:lpstr>Bridging the Chasm: Network Layers</vt:lpstr>
      <vt:lpstr>Network Data Encapsulation</vt:lpstr>
      <vt:lpstr>Layer Responsibilities</vt:lpstr>
      <vt:lpstr>Layer Responsibilities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556</cp:revision>
  <cp:lastPrinted>2023-04-24T13:06:22Z</cp:lastPrinted>
  <dcterms:created xsi:type="dcterms:W3CDTF">2020-11-19T19:43:32Z</dcterms:created>
  <dcterms:modified xsi:type="dcterms:W3CDTF">2023-04-25T16:51:17Z</dcterms:modified>
</cp:coreProperties>
</file>